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2655" y="4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0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00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33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87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57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52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287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17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31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1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85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22BD-E676-45AC-9B87-F3A5C309FD77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67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64132" y="2863735"/>
            <a:ext cx="6145156" cy="467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	1. 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귀 사의 일익 번창하심과 귀하의 건승을 기원합니다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. </a:t>
            </a: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	2. 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숙명여자대학교는 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2026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년 창학 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120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주년 맞아 글로벌 여성 대학으로 도약하기 위해 다양한 학문이 융합되는 플랫폼을 조성하고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교육과 연구의 외연을 확장하며 사회에서 요구하는 우수한 교육과정 개발에 앞장서고 있습니다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.</a:t>
            </a: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	3. 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이에 본교에서는 각 분야의 지도층을 대상으로 핵심경영역량을 강화하고 음악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미술 등 인문학의 깊이를 더하는 제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1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기 경영과 인문학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itchFamily="50" charset="-127"/>
              </a:rPr>
              <a:t>최고위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 과정을 개설합니다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.</a:t>
            </a: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	4. 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귀하를 경영과 인문학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itchFamily="50" charset="-127"/>
              </a:rPr>
              <a:t>최고위</a:t>
            </a:r>
            <a:r>
              <a:rPr lang="ko-KR" altLang="en-US" sz="1200" dirty="0">
                <a:solidFill>
                  <a:srgbClr val="000000"/>
                </a:solidFill>
                <a:latin typeface="맑은 고딕" pitchFamily="50" charset="-127"/>
              </a:rPr>
              <a:t> 과정의 원우로 정중히 모시고자 다음과 같이 안내 드립니다</a:t>
            </a:r>
            <a:r>
              <a:rPr lang="en-US" altLang="ko-KR" sz="1200" dirty="0">
                <a:solidFill>
                  <a:srgbClr val="000000"/>
                </a:solidFill>
                <a:latin typeface="맑은 고딕" pitchFamily="50" charset="-127"/>
              </a:rPr>
              <a:t>. </a:t>
            </a: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ko-KR" altLang="en-US" sz="1200" dirty="0">
                <a:latin typeface="맑은 고딕" pitchFamily="50" charset="-127"/>
              </a:rPr>
              <a:t> </a:t>
            </a:r>
            <a:r>
              <a:rPr lang="en-US" altLang="ko-KR" sz="1200" dirty="0">
                <a:latin typeface="맑은 고딕" pitchFamily="50" charset="-127"/>
              </a:rPr>
              <a:t>	</a:t>
            </a:r>
            <a:r>
              <a:rPr lang="ko-KR" altLang="en-US" sz="1200" b="1" dirty="0">
                <a:latin typeface="맑은 고딕" pitchFamily="50" charset="-127"/>
              </a:rPr>
              <a:t>가</a:t>
            </a:r>
            <a:r>
              <a:rPr lang="en-US" altLang="ko-KR" sz="1200" b="1" dirty="0">
                <a:latin typeface="맑은 고딕" pitchFamily="50" charset="-127"/>
              </a:rPr>
              <a:t>. </a:t>
            </a:r>
            <a:r>
              <a:rPr lang="ko-KR" altLang="en-US" sz="1200" b="1" dirty="0">
                <a:latin typeface="맑은 고딕" pitchFamily="50" charset="-127"/>
              </a:rPr>
              <a:t>모집기간</a:t>
            </a:r>
            <a:r>
              <a:rPr lang="en-US" altLang="ko-KR" sz="1200" dirty="0">
                <a:latin typeface="맑은 고딕" pitchFamily="50" charset="-127"/>
              </a:rPr>
              <a:t>: 2024</a:t>
            </a:r>
            <a:r>
              <a:rPr lang="ko-KR" altLang="en-US" sz="1200" dirty="0">
                <a:latin typeface="맑은 고딕" pitchFamily="50" charset="-127"/>
              </a:rPr>
              <a:t>년 </a:t>
            </a:r>
            <a:r>
              <a:rPr lang="en-US" altLang="ko-KR" sz="1200" dirty="0">
                <a:latin typeface="맑은 고딕" pitchFamily="50" charset="-127"/>
              </a:rPr>
              <a:t>12</a:t>
            </a:r>
            <a:r>
              <a:rPr lang="ko-KR" altLang="en-US" sz="1200" dirty="0">
                <a:latin typeface="맑은 고딕" pitchFamily="50" charset="-127"/>
              </a:rPr>
              <a:t>월 </a:t>
            </a:r>
            <a:r>
              <a:rPr lang="en-US" altLang="ko-KR" sz="1200" dirty="0">
                <a:latin typeface="맑은 고딕" pitchFamily="50" charset="-127"/>
              </a:rPr>
              <a:t>9</a:t>
            </a:r>
            <a:r>
              <a:rPr lang="ko-KR" altLang="en-US" sz="1200" dirty="0">
                <a:latin typeface="맑은 고딕" pitchFamily="50" charset="-127"/>
              </a:rPr>
              <a:t>일 </a:t>
            </a:r>
            <a:r>
              <a:rPr lang="en-US" altLang="ko-KR" sz="1200" dirty="0">
                <a:latin typeface="맑은 고딕" pitchFamily="50" charset="-127"/>
              </a:rPr>
              <a:t>~ </a:t>
            </a:r>
            <a:r>
              <a:rPr lang="ko-KR" altLang="en-US" sz="1200" dirty="0">
                <a:latin typeface="맑은 고딕" pitchFamily="50" charset="-127"/>
              </a:rPr>
              <a:t>모집 마감 시까지</a:t>
            </a:r>
            <a:endParaRPr lang="en-US" altLang="ko-KR" sz="1200" dirty="0">
              <a:latin typeface="맑은 고딕" pitchFamily="50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맑은 고딕" pitchFamily="50" charset="-127"/>
              </a:rPr>
              <a:t>	</a:t>
            </a:r>
            <a:r>
              <a:rPr lang="ko-KR" altLang="en-US" sz="1200" b="1" dirty="0">
                <a:latin typeface="맑은 고딕" pitchFamily="50" charset="-127"/>
              </a:rPr>
              <a:t>나</a:t>
            </a:r>
            <a:r>
              <a:rPr lang="en-US" altLang="ko-KR" sz="1200" b="1" dirty="0">
                <a:latin typeface="맑은 고딕" pitchFamily="50" charset="-127"/>
              </a:rPr>
              <a:t>. </a:t>
            </a:r>
            <a:r>
              <a:rPr lang="ko-KR" altLang="en-US" sz="1200" b="1" dirty="0">
                <a:latin typeface="맑은 고딕" pitchFamily="50" charset="-127"/>
              </a:rPr>
              <a:t>제출서류</a:t>
            </a:r>
            <a:r>
              <a:rPr lang="en-US" altLang="ko-KR" sz="1200" dirty="0">
                <a:latin typeface="맑은 고딕" pitchFamily="50" charset="-127"/>
              </a:rPr>
              <a:t>: </a:t>
            </a:r>
            <a:r>
              <a:rPr lang="ko-KR" altLang="en-US" sz="1200" dirty="0">
                <a:latin typeface="맑은 고딕" pitchFamily="50" charset="-127"/>
              </a:rPr>
              <a:t>입학지원서</a:t>
            </a:r>
            <a:r>
              <a:rPr lang="en-US" altLang="ko-KR" sz="1200" dirty="0">
                <a:latin typeface="맑은 고딕" pitchFamily="50" charset="-127"/>
              </a:rPr>
              <a:t>, </a:t>
            </a:r>
            <a:r>
              <a:rPr lang="ko-KR" altLang="en-US" sz="1200" dirty="0">
                <a:latin typeface="맑은 고딕" pitchFamily="50" charset="-127"/>
              </a:rPr>
              <a:t>재직증명서 등</a:t>
            </a:r>
            <a:endParaRPr lang="en-US" altLang="ko-KR" sz="1200" dirty="0">
              <a:latin typeface="맑은 고딕" pitchFamily="50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맑은 고딕" pitchFamily="50" charset="-127"/>
              </a:rPr>
              <a:t>         </a:t>
            </a:r>
            <a:r>
              <a:rPr lang="ko-KR" altLang="en-US" sz="1200" dirty="0">
                <a:latin typeface="맑은 고딕" pitchFamily="50" charset="-127"/>
              </a:rPr>
              <a:t>   </a:t>
            </a:r>
            <a:r>
              <a:rPr lang="ko-KR" altLang="en-US" sz="1200" b="1" dirty="0">
                <a:latin typeface="맑은 고딕" pitchFamily="50" charset="-127"/>
              </a:rPr>
              <a:t>다</a:t>
            </a:r>
            <a:r>
              <a:rPr lang="en-US" altLang="ko-KR" sz="1200" b="1" dirty="0">
                <a:latin typeface="맑은 고딕" pitchFamily="50" charset="-127"/>
              </a:rPr>
              <a:t>. </a:t>
            </a:r>
            <a:r>
              <a:rPr lang="ko-KR" altLang="en-US" sz="1200" b="1" dirty="0">
                <a:latin typeface="맑은 고딕" pitchFamily="50" charset="-127"/>
              </a:rPr>
              <a:t>전형방법</a:t>
            </a:r>
            <a:r>
              <a:rPr lang="en-US" altLang="ko-KR" sz="1200" dirty="0">
                <a:latin typeface="맑은 고딕" pitchFamily="50" charset="-127"/>
              </a:rPr>
              <a:t>: </a:t>
            </a:r>
            <a:r>
              <a:rPr lang="ko-KR" altLang="en-US" sz="1200" dirty="0">
                <a:latin typeface="맑은 고딕" pitchFamily="50" charset="-127"/>
              </a:rPr>
              <a:t>서류전형 후 개별통보</a:t>
            </a:r>
          </a:p>
          <a:p>
            <a:pPr lvl="1"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ko-KR" altLang="en-US" sz="1200" dirty="0">
                <a:latin typeface="맑은 고딕" pitchFamily="50" charset="-127"/>
              </a:rPr>
              <a:t> </a:t>
            </a:r>
            <a:r>
              <a:rPr lang="ko-KR" altLang="en-US" sz="1200" b="1" dirty="0">
                <a:latin typeface="맑은 고딕" pitchFamily="50" charset="-127"/>
              </a:rPr>
              <a:t>   라</a:t>
            </a:r>
            <a:r>
              <a:rPr lang="en-US" altLang="ko-KR" sz="1200" b="1" dirty="0">
                <a:latin typeface="맑은 고딕" pitchFamily="50" charset="-127"/>
              </a:rPr>
              <a:t>. </a:t>
            </a:r>
            <a:r>
              <a:rPr lang="ko-KR" altLang="en-US" sz="1200" b="1" dirty="0">
                <a:latin typeface="맑은 고딕" pitchFamily="50" charset="-127"/>
              </a:rPr>
              <a:t>교육기간</a:t>
            </a:r>
            <a:r>
              <a:rPr lang="en-US" altLang="ko-KR" sz="1200" dirty="0">
                <a:latin typeface="맑은 고딕" pitchFamily="50" charset="-127"/>
              </a:rPr>
              <a:t>: 2025</a:t>
            </a:r>
            <a:r>
              <a:rPr lang="ko-KR" altLang="en-US" sz="1200" dirty="0">
                <a:latin typeface="맑은 고딕" pitchFamily="50" charset="-127"/>
              </a:rPr>
              <a:t>년 </a:t>
            </a:r>
            <a:r>
              <a:rPr lang="en-US" altLang="ko-KR" sz="1200" dirty="0">
                <a:latin typeface="맑은 고딕" pitchFamily="50" charset="-127"/>
              </a:rPr>
              <a:t>3</a:t>
            </a:r>
            <a:r>
              <a:rPr lang="ko-KR" altLang="en-US" sz="1200" dirty="0">
                <a:latin typeface="맑은 고딕" pitchFamily="50" charset="-127"/>
              </a:rPr>
              <a:t>월 </a:t>
            </a:r>
            <a:r>
              <a:rPr lang="en-US" altLang="ko-KR" sz="1200" dirty="0">
                <a:latin typeface="맑은 고딕" pitchFamily="50" charset="-127"/>
              </a:rPr>
              <a:t>5</a:t>
            </a:r>
            <a:r>
              <a:rPr lang="ko-KR" altLang="en-US" sz="1200" dirty="0">
                <a:latin typeface="맑은 고딕" pitchFamily="50" charset="-127"/>
              </a:rPr>
              <a:t>일 </a:t>
            </a:r>
            <a:r>
              <a:rPr lang="en-US" altLang="ko-KR" sz="1200" dirty="0">
                <a:latin typeface="맑은 고딕" pitchFamily="50" charset="-127"/>
              </a:rPr>
              <a:t>~ 7</a:t>
            </a:r>
            <a:r>
              <a:rPr lang="ko-KR" altLang="en-US" sz="1200" dirty="0">
                <a:latin typeface="맑은 고딕" pitchFamily="50" charset="-127"/>
              </a:rPr>
              <a:t>월 </a:t>
            </a:r>
            <a:r>
              <a:rPr lang="en-US" altLang="ko-KR" sz="1200" dirty="0">
                <a:latin typeface="맑은 고딕" pitchFamily="50" charset="-127"/>
              </a:rPr>
              <a:t>9</a:t>
            </a:r>
            <a:r>
              <a:rPr lang="ko-KR" altLang="en-US" sz="1200" dirty="0">
                <a:latin typeface="맑은 고딕" pitchFamily="50" charset="-127"/>
              </a:rPr>
              <a:t>일</a:t>
            </a:r>
            <a:r>
              <a:rPr lang="en-US" altLang="ko-KR" sz="1200" dirty="0">
                <a:latin typeface="맑은 고딕" pitchFamily="50" charset="-127"/>
              </a:rPr>
              <a:t>(</a:t>
            </a:r>
            <a:r>
              <a:rPr lang="ko-KR" altLang="en-US" sz="1200" dirty="0">
                <a:latin typeface="맑은 고딕" pitchFamily="50" charset="-127"/>
              </a:rPr>
              <a:t>매주 수요일 저녁 </a:t>
            </a:r>
            <a:r>
              <a:rPr lang="en-US" altLang="ko-KR" sz="1200" dirty="0">
                <a:latin typeface="맑은 고딕" pitchFamily="50" charset="-127"/>
              </a:rPr>
              <a:t>6</a:t>
            </a:r>
            <a:r>
              <a:rPr lang="ko-KR" altLang="en-US" sz="1200" dirty="0">
                <a:latin typeface="맑은 고딕" pitchFamily="50" charset="-127"/>
              </a:rPr>
              <a:t>시</a:t>
            </a:r>
            <a:r>
              <a:rPr lang="en-US" altLang="ko-KR" sz="1200" dirty="0">
                <a:latin typeface="맑은 고딕" pitchFamily="50" charset="-127"/>
              </a:rPr>
              <a:t>~9</a:t>
            </a:r>
            <a:r>
              <a:rPr lang="ko-KR" altLang="en-US" sz="1200" dirty="0">
                <a:latin typeface="맑은 고딕" pitchFamily="50" charset="-127"/>
              </a:rPr>
              <a:t>시</a:t>
            </a:r>
            <a:r>
              <a:rPr lang="en-US" altLang="ko-KR" sz="1200" dirty="0">
                <a:latin typeface="맑은 고딕" pitchFamily="50" charset="-127"/>
              </a:rPr>
              <a:t>)</a:t>
            </a:r>
          </a:p>
          <a:p>
            <a:pPr lvl="1"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맑은 고딕" pitchFamily="50" charset="-127"/>
              </a:rPr>
              <a:t>  </a:t>
            </a:r>
            <a:r>
              <a:rPr lang="en-US" altLang="ko-KR" sz="1200" b="1" dirty="0">
                <a:latin typeface="맑은 고딕" pitchFamily="50" charset="-127"/>
              </a:rPr>
              <a:t>  </a:t>
            </a:r>
            <a:r>
              <a:rPr lang="ko-KR" altLang="en-US" sz="1200" b="1" dirty="0">
                <a:latin typeface="맑은 고딕" pitchFamily="50" charset="-127"/>
              </a:rPr>
              <a:t>마</a:t>
            </a:r>
            <a:r>
              <a:rPr lang="en-US" altLang="ko-KR" sz="1200" b="1" dirty="0">
                <a:latin typeface="맑은 고딕" pitchFamily="50" charset="-127"/>
              </a:rPr>
              <a:t>. </a:t>
            </a:r>
            <a:r>
              <a:rPr lang="ko-KR" altLang="en-US" sz="1200" b="1" dirty="0">
                <a:latin typeface="맑은 고딕" pitchFamily="50" charset="-127"/>
              </a:rPr>
              <a:t>교 육 비</a:t>
            </a:r>
            <a:r>
              <a:rPr lang="en-US" altLang="ko-KR" sz="1200" dirty="0">
                <a:latin typeface="맑은 고딕" pitchFamily="50" charset="-127"/>
              </a:rPr>
              <a:t>: </a:t>
            </a:r>
            <a:r>
              <a:rPr lang="ko-KR" altLang="en-US" sz="1200" dirty="0">
                <a:latin typeface="맑은 고딕" pitchFamily="50" charset="-127"/>
              </a:rPr>
              <a:t>일천만원</a:t>
            </a:r>
            <a:r>
              <a:rPr lang="en-US" altLang="ko-KR" sz="1200" dirty="0">
                <a:latin typeface="맑은 고딕" pitchFamily="50" charset="-127"/>
              </a:rPr>
              <a:t>(</a:t>
            </a:r>
            <a:r>
              <a:rPr lang="ko-KR" altLang="en-US" sz="1200" dirty="0">
                <a:latin typeface="맑은 고딕" pitchFamily="50" charset="-127"/>
              </a:rPr>
              <a:t>원우회비</a:t>
            </a:r>
            <a:r>
              <a:rPr lang="en-US" altLang="ko-KR" sz="1200" dirty="0">
                <a:latin typeface="맑은 고딕" pitchFamily="50" charset="-127"/>
              </a:rPr>
              <a:t>, </a:t>
            </a:r>
            <a:r>
              <a:rPr lang="ko-KR" altLang="en-US" sz="1200" dirty="0">
                <a:latin typeface="맑은 고딕" pitchFamily="50" charset="-127"/>
              </a:rPr>
              <a:t>해외여행경비는 별도</a:t>
            </a:r>
            <a:r>
              <a:rPr lang="en-US" altLang="ko-KR" sz="1200" dirty="0">
                <a:latin typeface="맑은 고딕" pitchFamily="50" charset="-127"/>
              </a:rPr>
              <a:t>)</a:t>
            </a:r>
          </a:p>
          <a:p>
            <a:pPr lvl="1"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맑은 고딕" pitchFamily="50" charset="-127"/>
              </a:rPr>
              <a:t>    </a:t>
            </a:r>
            <a:r>
              <a:rPr lang="ko-KR" altLang="en-US" sz="1200" b="1" dirty="0">
                <a:latin typeface="맑은 고딕" pitchFamily="50" charset="-127"/>
              </a:rPr>
              <a:t>바</a:t>
            </a:r>
            <a:r>
              <a:rPr lang="en-US" altLang="ko-KR" sz="1200" b="1" dirty="0">
                <a:latin typeface="맑은 고딕" pitchFamily="50" charset="-127"/>
              </a:rPr>
              <a:t>. </a:t>
            </a:r>
            <a:r>
              <a:rPr lang="ko-KR" altLang="en-US" sz="1200" b="1" dirty="0">
                <a:latin typeface="맑은 고딕" pitchFamily="50" charset="-127"/>
              </a:rPr>
              <a:t>입금계좌</a:t>
            </a:r>
            <a:r>
              <a:rPr lang="en-US" altLang="ko-KR" sz="1200" dirty="0">
                <a:latin typeface="맑은 고딕" pitchFamily="50" charset="-127"/>
              </a:rPr>
              <a:t>: </a:t>
            </a:r>
            <a:r>
              <a:rPr lang="ko-KR" altLang="en-US" sz="1200" dirty="0">
                <a:latin typeface="맑은 고딕" pitchFamily="50" charset="-127"/>
              </a:rPr>
              <a:t>별도 문의</a:t>
            </a:r>
            <a:r>
              <a:rPr lang="en-US" altLang="ko-KR" sz="1200" dirty="0">
                <a:latin typeface="맑은 고딕" pitchFamily="50" charset="-127"/>
              </a:rPr>
              <a:t> </a:t>
            </a:r>
            <a:endParaRPr lang="ko-KR" altLang="en-US" sz="1200" dirty="0">
              <a:latin typeface="맑은 고딕" pitchFamily="50" charset="-127"/>
            </a:endParaRPr>
          </a:p>
          <a:p>
            <a:pPr lvl="1"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ko-KR" altLang="en-US" sz="1200" dirty="0">
                <a:latin typeface="맑은 고딕" pitchFamily="50" charset="-127"/>
              </a:rPr>
              <a:t>   </a:t>
            </a:r>
            <a:r>
              <a:rPr lang="ko-KR" altLang="en-US" sz="1200" b="1" dirty="0">
                <a:latin typeface="맑은 고딕" pitchFamily="50" charset="-127"/>
              </a:rPr>
              <a:t> 사</a:t>
            </a:r>
            <a:r>
              <a:rPr lang="en-US" altLang="ko-KR" sz="1200" b="1" dirty="0">
                <a:latin typeface="맑은 고딕" pitchFamily="50" charset="-127"/>
              </a:rPr>
              <a:t>. </a:t>
            </a:r>
            <a:r>
              <a:rPr lang="ko-KR" altLang="en-US" sz="1200" b="1" dirty="0">
                <a:latin typeface="맑은 고딕" pitchFamily="50" charset="-127"/>
              </a:rPr>
              <a:t>교육장소</a:t>
            </a:r>
            <a:r>
              <a:rPr lang="en-US" altLang="ko-KR" sz="1200" dirty="0">
                <a:latin typeface="맑은 고딕" pitchFamily="50" charset="-127"/>
              </a:rPr>
              <a:t>: </a:t>
            </a:r>
            <a:r>
              <a:rPr lang="ko-KR" altLang="en-US" sz="1200" dirty="0">
                <a:latin typeface="맑은 고딕" pitchFamily="50" charset="-127"/>
              </a:rPr>
              <a:t>숙명여자대학교</a:t>
            </a:r>
            <a:r>
              <a:rPr lang="en-US" altLang="ko-KR" sz="1200" dirty="0">
                <a:latin typeface="맑은 고딕" pitchFamily="50" charset="-127"/>
              </a:rPr>
              <a:t>, </a:t>
            </a:r>
            <a:r>
              <a:rPr lang="ko-KR" altLang="en-US" sz="1200" dirty="0" err="1">
                <a:latin typeface="맑은 고딕" pitchFamily="50" charset="-127"/>
              </a:rPr>
              <a:t>파르나스호텔</a:t>
            </a:r>
            <a:r>
              <a:rPr lang="en-US" altLang="ko-KR" sz="1200" dirty="0">
                <a:latin typeface="맑은 고딕" pitchFamily="50" charset="-127"/>
              </a:rPr>
              <a:t>(</a:t>
            </a:r>
            <a:r>
              <a:rPr lang="ko-KR" altLang="en-US" sz="1200" dirty="0">
                <a:latin typeface="맑은 고딕" pitchFamily="50" charset="-127"/>
              </a:rPr>
              <a:t>삼성동</a:t>
            </a:r>
            <a:r>
              <a:rPr lang="en-US" altLang="ko-KR" sz="1200" dirty="0">
                <a:latin typeface="맑은 고딕" pitchFamily="50" charset="-127"/>
              </a:rPr>
              <a:t>) </a:t>
            </a:r>
            <a:r>
              <a:rPr lang="ko-KR" altLang="en-US" sz="1200" dirty="0">
                <a:latin typeface="맑은 고딕" pitchFamily="50" charset="-127"/>
              </a:rPr>
              <a:t>등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eaLnBrk="1" latinLnBrk="1" hangingPunct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endParaRPr lang="en-US" altLang="ko-KR" sz="800" dirty="0">
              <a:latin typeface="맑은 고딕" pitchFamily="50" charset="-127"/>
              <a:ea typeface="맑은 고딕" pitchFamily="50" charset="-127"/>
            </a:endParaRPr>
          </a:p>
          <a:p>
            <a:pPr latinLnBrk="1">
              <a:lnSpc>
                <a:spcPct val="150000"/>
              </a:lnSpc>
              <a:tabLst>
                <a:tab pos="666750" algn="l"/>
                <a:tab pos="1524000" algn="l"/>
                <a:tab pos="2762250" algn="l"/>
              </a:tabLst>
              <a:defRPr/>
            </a:pPr>
            <a:r>
              <a:rPr lang="en-US" altLang="ko-KR" sz="1200" dirty="0">
                <a:latin typeface="맑은 고딕" pitchFamily="50" charset="-127"/>
              </a:rPr>
              <a:t>	</a:t>
            </a:r>
            <a:r>
              <a:rPr lang="ko-KR" altLang="en-US" sz="1200" dirty="0">
                <a:latin typeface="맑은 고딕" pitchFamily="50" charset="-127"/>
              </a:rPr>
              <a:t>붙임</a:t>
            </a:r>
            <a:r>
              <a:rPr lang="en-US" altLang="ko-KR" sz="1200" dirty="0">
                <a:latin typeface="맑은 고딕" pitchFamily="50" charset="-127"/>
              </a:rPr>
              <a:t>: </a:t>
            </a:r>
            <a:r>
              <a:rPr lang="ko-KR" altLang="en-US" sz="1200" dirty="0">
                <a:latin typeface="맑은 고딕" pitchFamily="50" charset="-127"/>
              </a:rPr>
              <a:t>입학원서 </a:t>
            </a:r>
            <a:r>
              <a:rPr lang="en-US" altLang="ko-KR" sz="1200" dirty="0">
                <a:latin typeface="맑은 고딕" pitchFamily="50" charset="-127"/>
              </a:rPr>
              <a:t>1</a:t>
            </a:r>
            <a:r>
              <a:rPr lang="ko-KR" altLang="en-US" sz="1200" dirty="0">
                <a:latin typeface="맑은 고딕" pitchFamily="50" charset="-127"/>
              </a:rPr>
              <a:t>부</a:t>
            </a:r>
            <a:r>
              <a:rPr lang="en-US" altLang="ko-KR" sz="1200" dirty="0">
                <a:latin typeface="맑은 고딕" pitchFamily="50" charset="-127"/>
              </a:rPr>
              <a:t>.  </a:t>
            </a:r>
            <a:r>
              <a:rPr lang="ko-KR" altLang="en-US" sz="1200" dirty="0">
                <a:latin typeface="맑은 고딕" pitchFamily="50" charset="-127"/>
              </a:rPr>
              <a:t>끝</a:t>
            </a:r>
            <a:r>
              <a:rPr lang="en-US" altLang="ko-KR" sz="1200" dirty="0">
                <a:latin typeface="맑은 고딕" pitchFamily="50" charset="-127"/>
              </a:rPr>
              <a:t>. 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45391" y="1104230"/>
            <a:ext cx="6368703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62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62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62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62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 sz="1200" spc="-1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     신 </a:t>
            </a:r>
            <a:r>
              <a:rPr lang="en-US" altLang="ko-KR" sz="1200" spc="-1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    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공사 기업체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CEO,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임원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전문직 등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경  유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제   목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48839" y="9064791"/>
            <a:ext cx="42481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0" lang="ko-KR" altLang="en-US" sz="2200" dirty="0">
                <a:latin typeface="+mj-ea"/>
                <a:ea typeface="+mj-ea"/>
              </a:rPr>
              <a:t>숙명여자대학교 미래교육원장</a:t>
            </a:r>
          </a:p>
        </p:txBody>
      </p:sp>
      <p:sp>
        <p:nvSpPr>
          <p:cNvPr id="10" name="직사각형 1"/>
          <p:cNvSpPr>
            <a:spLocks noChangeArrowheads="1"/>
          </p:cNvSpPr>
          <p:nvPr/>
        </p:nvSpPr>
        <p:spPr bwMode="auto">
          <a:xfrm>
            <a:off x="544043" y="7702726"/>
            <a:ext cx="5856757" cy="102531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noFill/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latinLnBrk="1" hangingPunct="1">
              <a:lnSpc>
                <a:spcPct val="150000"/>
              </a:lnSpc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경영과 인문학 최고위과정 사무 접수</a:t>
            </a: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latinLnBrk="1" hangingPunct="1">
              <a:lnSpc>
                <a:spcPct val="150000"/>
              </a:lnSpc>
            </a:pP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04310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서울특별시 용산구 청파로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47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길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100(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청파동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latinLnBrk="1" hangingPunct="1">
              <a:lnSpc>
                <a:spcPct val="150000"/>
              </a:lnSpc>
            </a:pP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Tel : 02-710-9140    Fax : 02-716-5909    E-mail : open@sookmyung.ac.kr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009882" y="9170931"/>
            <a:ext cx="1017639" cy="219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00" dirty="0">
                <a:solidFill>
                  <a:schemeClr val="tx1"/>
                </a:solidFill>
              </a:rPr>
              <a:t>직 인 생 </a:t>
            </a:r>
            <a:r>
              <a:rPr lang="ko-KR" altLang="en-US" sz="1300" dirty="0" err="1">
                <a:solidFill>
                  <a:schemeClr val="tx1"/>
                </a:solidFill>
              </a:rPr>
              <a:t>략</a:t>
            </a:r>
            <a:endParaRPr lang="ko-KR" altLang="en-US" sz="1300" dirty="0">
              <a:solidFill>
                <a:schemeClr val="tx1"/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DC38603C-8FE6-4018-A6FB-C894401C5861}"/>
              </a:ext>
            </a:extLst>
          </p:cNvPr>
          <p:cNvCxnSpPr>
            <a:cxnSpLocks/>
          </p:cNvCxnSpPr>
          <p:nvPr/>
        </p:nvCxnSpPr>
        <p:spPr>
          <a:xfrm>
            <a:off x="200303" y="999646"/>
            <a:ext cx="6413791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">
            <a:extLst>
              <a:ext uri="{FF2B5EF4-FFF2-40B4-BE49-F238E27FC236}">
                <a16:creationId xmlns:a16="http://schemas.microsoft.com/office/drawing/2014/main" id="{48CB92F8-36F1-49E8-8B6F-DA1C29538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841" y="1717024"/>
            <a:ext cx="4770562" cy="9204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noFill/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algn="ctr" eaLnBrk="1" latinLnBrk="1" hangingPunct="1">
              <a:lnSpc>
                <a:spcPct val="120000"/>
              </a:lnSpc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숙명여자대학교 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latinLnBrk="1" hangingPunct="1">
              <a:lnSpc>
                <a:spcPct val="120000"/>
              </a:lnSpc>
            </a:pP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제 </a:t>
            </a: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 경영과 인문학 최고위과정</a:t>
            </a:r>
            <a:endPara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latinLnBrk="1" hangingPunct="1">
              <a:lnSpc>
                <a:spcPct val="120000"/>
              </a:lnSpc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입 학 안 내</a:t>
            </a: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F97EBDA0-991B-498C-9BE5-8CA9A4FB8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44" y="220186"/>
            <a:ext cx="688877" cy="68329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615713E-CD72-4ADC-A7B3-9E2F90781118}"/>
              </a:ext>
            </a:extLst>
          </p:cNvPr>
          <p:cNvSpPr txBox="1"/>
          <p:nvPr/>
        </p:nvSpPr>
        <p:spPr>
          <a:xfrm>
            <a:off x="935897" y="276053"/>
            <a:ext cx="262619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/>
              <a:t>숙명여자대학교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4D0348-3E2A-471E-ACEF-ED370CDA67DD}"/>
              </a:ext>
            </a:extLst>
          </p:cNvPr>
          <p:cNvSpPr txBox="1"/>
          <p:nvPr/>
        </p:nvSpPr>
        <p:spPr>
          <a:xfrm>
            <a:off x="956514" y="625308"/>
            <a:ext cx="23727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/>
              <a:t>SOOKMYUNG WOMEN’S UNIVERSITY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009931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</TotalTime>
  <Words>279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SMU</cp:lastModifiedBy>
  <cp:revision>106</cp:revision>
  <cp:lastPrinted>2024-12-19T01:26:09Z</cp:lastPrinted>
  <dcterms:created xsi:type="dcterms:W3CDTF">2016-07-12T08:49:40Z</dcterms:created>
  <dcterms:modified xsi:type="dcterms:W3CDTF">2025-01-15T07:21:11Z</dcterms:modified>
</cp:coreProperties>
</file>